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06" roundtripDataSignature="AMtx7mh2XOLreZ7b5VSvR2Hqt7yxmm45u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1841D53-C7B8-4305-A002-D6427D3AB8FA}">
  <a:tblStyle styleId="{B1841D53-C7B8-4305-A002-D6427D3AB8F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83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10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10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07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11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6" Type="http://customschemas.google.com/relationships/presentationmetadata" Target="meta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cc1f623f5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cc1f623f5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c7ccb050c1_1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c7ccb050c1_1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c7ccb050c1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c7ccb050c1_1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c7ccb050c1_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c7ccb050c1_1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c7ccb050c1_1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c7ccb050c1_1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c7ccb050c1_1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c7ccb050c1_1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cc1f623f5a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cc1f623f5a_0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ceeed3dac3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ceeed3dac3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ceeed3dac3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ceeed3dac3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batch patience看起來沒差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nepoch 50 但是7就 early stop了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c7ccb050c1_1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c7ccb050c1_1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ceeed3dac3_2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ceeed3dac3_2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c7ccb050c1_1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c7ccb050c1_1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ceeed3dac3_2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ceeed3dac3_2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ceeed3dac3_2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ceeed3dac3_2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c7ccb050c1_1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c7ccb050c1_1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    0: "abstract",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    1: "animal print",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    2: "camouflage",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    3: "floral",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    4: "geometric",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    5: "ikat",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    6: "melange",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    7: "placement",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    8: "plaids",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    9: "solid",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    10: "spots",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    11: "strips",</a:t>
            </a:r>
            <a:endParaRPr/>
          </a:p>
          <a:p>
            <a:pPr marL="457200" lvl="0" indent="-295275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050"/>
              <a:buChar char="●"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</a:rPr>
              <a:t>'abstract' : 抽象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457200" lvl="0" indent="-2952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Char char="●"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</a:rPr>
              <a:t>'animal print' : 動物印花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457200" lvl="0" indent="-2952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Char char="●"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</a:rPr>
              <a:t>'camouflage':偽裝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457200" lvl="0" indent="-2952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Char char="●"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</a:rPr>
              <a:t>'floral':花的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457200" lvl="0" indent="-2952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Char char="●"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</a:rPr>
              <a:t>'geometric':幾何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457200" lvl="0" indent="-2952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Char char="●"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</a:rPr>
              <a:t>'ikat':絣織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457200" lvl="0" indent="-2952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Char char="●"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</a:rPr>
              <a:t>'melange':混合紗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457200" lvl="0" indent="-2952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Char char="●"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</a:rPr>
              <a:t>'placement':徽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457200" lvl="0" indent="-2952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Char char="●"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</a:rPr>
              <a:t>'plaids':花尼格紋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457200" lvl="0" indent="-2952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Char char="●"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</a:rPr>
              <a:t>'solid':素色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457200" lvl="0" indent="-2952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Char char="●"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</a:rPr>
              <a:t>'spots':斑點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457200" lvl="0" indent="-2952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Char char="●"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</a:rPr>
              <a:t>'strips':條紋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c7ccb050c1_1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c7ccb050c1_1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c5ad09aa43_0_4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c5ad09aa43_0_4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5275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050"/>
              <a:buChar char="●"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</a:rPr>
              <a:t>'abstract' : 抽象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457200" lvl="0" indent="-2952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Char char="●"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</a:rPr>
              <a:t>'animal print' : 動物印花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457200" lvl="0" indent="-2952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Char char="●"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</a:rPr>
              <a:t>'camouflage':偽裝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457200" lvl="0" indent="-2952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Char char="●"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</a:rPr>
              <a:t>'floral':花的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457200" lvl="0" indent="-2952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Char char="●"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</a:rPr>
              <a:t>'geometric':幾何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457200" lvl="0" indent="-2952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Char char="●"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</a:rPr>
              <a:t>'ikat':絣織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457200" lvl="0" indent="-2952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Char char="●"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</a:rPr>
              <a:t>'melange':混合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457200" lvl="0" indent="-2952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Char char="●"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</a:rPr>
              <a:t>'placement': 衣服中間有字(logo)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457200" lvl="0" indent="-2952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Char char="●"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</a:rPr>
              <a:t>'plaids':花尼格紋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457200" lvl="0" indent="-2952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Char char="●"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</a:rPr>
              <a:t>'solid':素色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457200" lvl="0" indent="-2952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Char char="●"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</a:rPr>
              <a:t>'spots':斑點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457200" lvl="0" indent="-2952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Char char="●"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</a:rPr>
              <a:t>'strips':條紋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ce6f6746db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ce6f6746db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5275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050"/>
              <a:buChar char="●"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</a:rPr>
              <a:t>'abstract' : 抽象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457200" lvl="0" indent="-2952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Char char="●"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</a:rPr>
              <a:t>'animal print' : 動物印花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457200" lvl="0" indent="-2952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Char char="●"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</a:rPr>
              <a:t>'camouflage':偽裝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457200" lvl="0" indent="-2952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Char char="●"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</a:rPr>
              <a:t>'floral':花的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457200" lvl="0" indent="-2952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Char char="●"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</a:rPr>
              <a:t>'geometric':幾何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457200" lvl="0" indent="-2952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Char char="●"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</a:rPr>
              <a:t>'ikat':絣織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457200" lvl="0" indent="-2952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Char char="●"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</a:rPr>
              <a:t>'melange':混合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457200" lvl="0" indent="-2952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Char char="●"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</a:rPr>
              <a:t>'placement':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457200" lvl="0" indent="-2952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Char char="●"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</a:rPr>
              <a:t>'plaids':花尼格紋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457200" lvl="0" indent="-2952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Char char="●"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</a:rPr>
              <a:t>'solid':素色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457200" lvl="0" indent="-2952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Char char="●"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</a:rPr>
              <a:t>'spots':斑點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457200" lvl="0" indent="-2952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Char char="●"/>
            </a:pPr>
            <a:r>
              <a:rPr lang="en-US" sz="1050">
                <a:solidFill>
                  <a:schemeClr val="dk1"/>
                </a:solidFill>
                <a:highlight>
                  <a:srgbClr val="FFFFFF"/>
                </a:highlight>
              </a:rPr>
              <a:t>'strips':條紋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ce6f6746d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ce6f6746d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c5ad09aa43_0_4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c5ad09aa43_0_4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c5ad09aa43_0_4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c5ad09aa43_0_4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c5ad09aa43_0_4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c5ad09aa43_0_4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c5ad09aa43_0_4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c5ad09aa43_0_4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投影片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46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46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4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4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4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及直排文字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5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55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5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5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5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直排標題及文字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56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56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5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5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5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及內容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4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章節標題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8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8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4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兩個內容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4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49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4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4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4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比較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50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50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50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50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50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5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5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5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只有標題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5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5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5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5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空白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5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5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5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含標題的內容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53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53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53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5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5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5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含標題的圖片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54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54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54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5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5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5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4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4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4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4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 txBox="1">
            <a:spLocks noGrp="1"/>
          </p:cNvSpPr>
          <p:nvPr>
            <p:ph type="ctrTitle"/>
          </p:nvPr>
        </p:nvSpPr>
        <p:spPr>
          <a:xfrm>
            <a:off x="1524000" y="2836331"/>
            <a:ext cx="9144000" cy="1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-US"/>
              <a:t>服飾 pattern 辨識</a:t>
            </a:r>
            <a:endParaRPr/>
          </a:p>
        </p:txBody>
      </p:sp>
      <p:pic>
        <p:nvPicPr>
          <p:cNvPr id="85" name="Google Shape;85;p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0" cy="222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621625"/>
            <a:ext cx="12192001" cy="2236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cc1f623f5a_0_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切割圖片(續)</a:t>
            </a:r>
            <a:endParaRPr/>
          </a:p>
        </p:txBody>
      </p:sp>
      <p:pic>
        <p:nvPicPr>
          <p:cNvPr id="170" name="Google Shape;170;gcc1f623f5a_0_0"/>
          <p:cNvPicPr preferRelativeResize="0"/>
          <p:nvPr/>
        </p:nvPicPr>
        <p:blipFill rotWithShape="1">
          <a:blip r:embed="rId3">
            <a:alphaModFix/>
          </a:blip>
          <a:srcRect l="-1000" t="1760" r="999" b="-3531"/>
          <a:stretch/>
        </p:blipFill>
        <p:spPr>
          <a:xfrm>
            <a:off x="4655150" y="1789524"/>
            <a:ext cx="5938857" cy="3976575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gcc1f623f5a_0_0"/>
          <p:cNvSpPr/>
          <p:nvPr/>
        </p:nvSpPr>
        <p:spPr>
          <a:xfrm>
            <a:off x="2013000" y="1884600"/>
            <a:ext cx="1586100" cy="15690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gcc1f623f5a_0_0"/>
          <p:cNvSpPr/>
          <p:nvPr/>
        </p:nvSpPr>
        <p:spPr>
          <a:xfrm>
            <a:off x="2270362" y="2134300"/>
            <a:ext cx="1071300" cy="1055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73" name="Google Shape;173;gcc1f623f5a_0_0"/>
          <p:cNvCxnSpPr/>
          <p:nvPr/>
        </p:nvCxnSpPr>
        <p:spPr>
          <a:xfrm flipH="1">
            <a:off x="2329425" y="2167076"/>
            <a:ext cx="286800" cy="262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4" name="Google Shape;174;gcc1f623f5a_0_0"/>
          <p:cNvCxnSpPr>
            <a:stCxn id="172" idx="3"/>
          </p:cNvCxnSpPr>
          <p:nvPr/>
        </p:nvCxnSpPr>
        <p:spPr>
          <a:xfrm flipH="1">
            <a:off x="2806162" y="2662000"/>
            <a:ext cx="535500" cy="52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5" name="Google Shape;175;gcc1f623f5a_0_0"/>
          <p:cNvCxnSpPr>
            <a:stCxn id="172" idx="0"/>
          </p:cNvCxnSpPr>
          <p:nvPr/>
        </p:nvCxnSpPr>
        <p:spPr>
          <a:xfrm flipH="1">
            <a:off x="2270512" y="2134300"/>
            <a:ext cx="535500" cy="52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6" name="Google Shape;176;gcc1f623f5a_0_0"/>
          <p:cNvCxnSpPr>
            <a:stCxn id="172" idx="0"/>
          </p:cNvCxnSpPr>
          <p:nvPr/>
        </p:nvCxnSpPr>
        <p:spPr>
          <a:xfrm flipH="1">
            <a:off x="2270512" y="2134300"/>
            <a:ext cx="535500" cy="52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7" name="Google Shape;177;gcc1f623f5a_0_0"/>
          <p:cNvCxnSpPr/>
          <p:nvPr/>
        </p:nvCxnSpPr>
        <p:spPr>
          <a:xfrm flipH="1">
            <a:off x="2312707" y="2180201"/>
            <a:ext cx="750600" cy="701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8" name="Google Shape;178;gcc1f623f5a_0_0"/>
          <p:cNvCxnSpPr/>
          <p:nvPr/>
        </p:nvCxnSpPr>
        <p:spPr>
          <a:xfrm flipH="1">
            <a:off x="2320973" y="2173639"/>
            <a:ext cx="995400" cy="950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9" name="Google Shape;179;gcc1f623f5a_0_0"/>
          <p:cNvCxnSpPr/>
          <p:nvPr/>
        </p:nvCxnSpPr>
        <p:spPr>
          <a:xfrm flipH="1">
            <a:off x="2523431" y="2390019"/>
            <a:ext cx="784500" cy="78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0" name="Google Shape;180;gcc1f623f5a_0_0"/>
          <p:cNvCxnSpPr/>
          <p:nvPr/>
        </p:nvCxnSpPr>
        <p:spPr>
          <a:xfrm flipH="1">
            <a:off x="3054835" y="2927707"/>
            <a:ext cx="278400" cy="262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1" name="Google Shape;181;gcc1f623f5a_0_0"/>
          <p:cNvSpPr/>
          <p:nvPr/>
        </p:nvSpPr>
        <p:spPr>
          <a:xfrm>
            <a:off x="2013000" y="3799925"/>
            <a:ext cx="1586100" cy="15690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gcc1f623f5a_0_0"/>
          <p:cNvSpPr/>
          <p:nvPr/>
        </p:nvSpPr>
        <p:spPr>
          <a:xfrm>
            <a:off x="2314202" y="4275009"/>
            <a:ext cx="983700" cy="7713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83" name="Google Shape;183;gcc1f623f5a_0_0"/>
          <p:cNvCxnSpPr/>
          <p:nvPr/>
        </p:nvCxnSpPr>
        <p:spPr>
          <a:xfrm flipH="1">
            <a:off x="2314163" y="4282473"/>
            <a:ext cx="263400" cy="212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4" name="Google Shape;184;gcc1f623f5a_0_0"/>
          <p:cNvCxnSpPr>
            <a:stCxn id="182" idx="3"/>
            <a:endCxn id="182" idx="2"/>
          </p:cNvCxnSpPr>
          <p:nvPr/>
        </p:nvCxnSpPr>
        <p:spPr>
          <a:xfrm flipH="1">
            <a:off x="2805902" y="4660659"/>
            <a:ext cx="492000" cy="385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5" name="Google Shape;185;gcc1f623f5a_0_0"/>
          <p:cNvCxnSpPr>
            <a:stCxn id="182" idx="0"/>
          </p:cNvCxnSpPr>
          <p:nvPr/>
        </p:nvCxnSpPr>
        <p:spPr>
          <a:xfrm flipH="1">
            <a:off x="2314352" y="4275009"/>
            <a:ext cx="491700" cy="428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6" name="Google Shape;186;gcc1f623f5a_0_0"/>
          <p:cNvCxnSpPr>
            <a:stCxn id="182" idx="0"/>
          </p:cNvCxnSpPr>
          <p:nvPr/>
        </p:nvCxnSpPr>
        <p:spPr>
          <a:xfrm flipH="1">
            <a:off x="2314352" y="4275009"/>
            <a:ext cx="491700" cy="428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7" name="Google Shape;187;gcc1f623f5a_0_0"/>
          <p:cNvCxnSpPr/>
          <p:nvPr/>
        </p:nvCxnSpPr>
        <p:spPr>
          <a:xfrm flipH="1">
            <a:off x="2314142" y="4282472"/>
            <a:ext cx="739800" cy="603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8" name="Google Shape;188;gcc1f623f5a_0_0"/>
          <p:cNvCxnSpPr/>
          <p:nvPr/>
        </p:nvCxnSpPr>
        <p:spPr>
          <a:xfrm flipH="1">
            <a:off x="2383849" y="4275000"/>
            <a:ext cx="914100" cy="771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9" name="Google Shape;189;gcc1f623f5a_0_0"/>
          <p:cNvCxnSpPr/>
          <p:nvPr/>
        </p:nvCxnSpPr>
        <p:spPr>
          <a:xfrm flipH="1">
            <a:off x="2577656" y="4423592"/>
            <a:ext cx="720300" cy="638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0" name="Google Shape;190;gcc1f623f5a_0_0"/>
          <p:cNvCxnSpPr/>
          <p:nvPr/>
        </p:nvCxnSpPr>
        <p:spPr>
          <a:xfrm flipH="1">
            <a:off x="3053999" y="4833634"/>
            <a:ext cx="255600" cy="212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1" name="Google Shape;191;gcc1f623f5a_0_0"/>
          <p:cNvSpPr txBox="1"/>
          <p:nvPr/>
        </p:nvSpPr>
        <p:spPr>
          <a:xfrm>
            <a:off x="1951175" y="2330950"/>
            <a:ext cx="626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0.2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gcc1f623f5a_0_0"/>
          <p:cNvSpPr txBox="1"/>
          <p:nvPr/>
        </p:nvSpPr>
        <p:spPr>
          <a:xfrm>
            <a:off x="3253813" y="2469000"/>
            <a:ext cx="626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0.2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gcc1f623f5a_0_0"/>
          <p:cNvSpPr txBox="1"/>
          <p:nvPr/>
        </p:nvSpPr>
        <p:spPr>
          <a:xfrm>
            <a:off x="2624600" y="3140813"/>
            <a:ext cx="626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0.2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gcc1f623f5a_0_0"/>
          <p:cNvSpPr txBox="1"/>
          <p:nvPr/>
        </p:nvSpPr>
        <p:spPr>
          <a:xfrm>
            <a:off x="2602475" y="1840325"/>
            <a:ext cx="626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0.2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gcc1f623f5a_0_0"/>
          <p:cNvSpPr txBox="1"/>
          <p:nvPr/>
        </p:nvSpPr>
        <p:spPr>
          <a:xfrm>
            <a:off x="3253813" y="4384325"/>
            <a:ext cx="626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0.2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gcc1f623f5a_0_0"/>
          <p:cNvSpPr txBox="1"/>
          <p:nvPr/>
        </p:nvSpPr>
        <p:spPr>
          <a:xfrm>
            <a:off x="1951175" y="4384325"/>
            <a:ext cx="626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0.2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Google Shape;197;gcc1f623f5a_0_0"/>
          <p:cNvSpPr txBox="1"/>
          <p:nvPr/>
        </p:nvSpPr>
        <p:spPr>
          <a:xfrm>
            <a:off x="2602475" y="4989850"/>
            <a:ext cx="626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0.2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gcc1f623f5a_0_0"/>
          <p:cNvSpPr txBox="1"/>
          <p:nvPr/>
        </p:nvSpPr>
        <p:spPr>
          <a:xfrm>
            <a:off x="2602475" y="3857000"/>
            <a:ext cx="626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0.3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Google Shape;199;gcc1f623f5a_0_0"/>
          <p:cNvSpPr txBox="1">
            <a:spLocks noGrp="1"/>
          </p:cNvSpPr>
          <p:nvPr>
            <p:ph type="body" idx="1"/>
          </p:nvPr>
        </p:nvSpPr>
        <p:spPr>
          <a:xfrm>
            <a:off x="1005950" y="5780275"/>
            <a:ext cx="10515600" cy="528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23850" algn="l" rtl="0">
              <a:spcBef>
                <a:spcPts val="1000"/>
              </a:spcBef>
              <a:spcAft>
                <a:spcPts val="0"/>
              </a:spcAft>
              <a:buSzPts val="1500"/>
              <a:buChar char="•"/>
            </a:pPr>
            <a:r>
              <a:rPr lang="en-US" sz="2500"/>
              <a:t>將所有圖片 resize 成 (256, 256)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c7ccb050c1_1_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切割圖片(續)</a:t>
            </a:r>
            <a:endParaRPr/>
          </a:p>
        </p:txBody>
      </p:sp>
      <p:pic>
        <p:nvPicPr>
          <p:cNvPr id="205" name="Google Shape;205;gc7ccb050c1_1_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0075" y="1626150"/>
            <a:ext cx="4939966" cy="4862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gc7ccb050c1_1_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22991" y="1626150"/>
            <a:ext cx="4956873" cy="4862374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gc7ccb050c1_1_7"/>
          <p:cNvSpPr txBox="1"/>
          <p:nvPr/>
        </p:nvSpPr>
        <p:spPr>
          <a:xfrm>
            <a:off x="8308550" y="6378875"/>
            <a:ext cx="897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切割後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" name="Google Shape;208;gc7ccb050c1_1_7"/>
          <p:cNvSpPr txBox="1"/>
          <p:nvPr/>
        </p:nvSpPr>
        <p:spPr>
          <a:xfrm>
            <a:off x="3250825" y="6378875"/>
            <a:ext cx="897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切割前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c7ccb050c1_1_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切割資料集</a:t>
            </a:r>
            <a:endParaRPr/>
          </a:p>
        </p:txBody>
      </p:sp>
      <p:sp>
        <p:nvSpPr>
          <p:cNvPr id="214" name="Google Shape;214;gc7ccb050c1_1_2"/>
          <p:cNvSpPr txBox="1">
            <a:spLocks noGrp="1"/>
          </p:cNvSpPr>
          <p:nvPr>
            <p:ph type="body" idx="1"/>
          </p:nvPr>
        </p:nvSpPr>
        <p:spPr>
          <a:xfrm>
            <a:off x="719775" y="1690825"/>
            <a:ext cx="105156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訓練集: 0.6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驗證集: 0.2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測試集: 0.2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依照各類別切確保每個類別的比例相同</a:t>
            </a:r>
            <a:endParaRPr/>
          </a:p>
        </p:txBody>
      </p:sp>
      <p:pic>
        <p:nvPicPr>
          <p:cNvPr id="215" name="Google Shape;215;gc7ccb050c1_1_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05025" y="788100"/>
            <a:ext cx="3515775" cy="571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c7ccb050c1_1_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Oversampling</a:t>
            </a:r>
            <a:endParaRPr/>
          </a:p>
        </p:txBody>
      </p:sp>
      <p:sp>
        <p:nvSpPr>
          <p:cNvPr id="221" name="Google Shape;221;gc7ccb050c1_1_1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因為每個類別的樣本數不平均，所以將樣本數較少的資料放大。</a:t>
            </a:r>
            <a:endParaRPr/>
          </a:p>
        </p:txBody>
      </p:sp>
      <p:pic>
        <p:nvPicPr>
          <p:cNvPr id="222" name="Google Shape;222;gc7ccb050c1_1_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7650" y="2803600"/>
            <a:ext cx="6325025" cy="344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c7ccb050c1_1_1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 Augmentation</a:t>
            </a:r>
            <a:endParaRPr/>
          </a:p>
        </p:txBody>
      </p:sp>
      <p:sp>
        <p:nvSpPr>
          <p:cNvPr id="228" name="Google Shape;228;gc7ccb050c1_1_1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將訓練圖片做 data augmentation:</a:t>
            </a:r>
            <a:endParaRPr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水平翻轉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旋轉 ( +- 40度)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隨機調整亮度、對比、飽和、色調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c7ccb050c1_1_2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Data Augmentation(續)</a:t>
            </a:r>
            <a:endParaRPr/>
          </a:p>
        </p:txBody>
      </p:sp>
      <p:pic>
        <p:nvPicPr>
          <p:cNvPr id="234" name="Google Shape;234;gc7ccb050c1_1_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4800" y="1882700"/>
            <a:ext cx="4457700" cy="431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gc7ccb050c1_1_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74900" y="1843225"/>
            <a:ext cx="4457700" cy="4343400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gc7ccb050c1_1_22"/>
          <p:cNvSpPr txBox="1"/>
          <p:nvPr/>
        </p:nvSpPr>
        <p:spPr>
          <a:xfrm>
            <a:off x="3325375" y="6256075"/>
            <a:ext cx="897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轉換前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Google Shape;237;gc7ccb050c1_1_22"/>
          <p:cNvSpPr txBox="1"/>
          <p:nvPr/>
        </p:nvSpPr>
        <p:spPr>
          <a:xfrm>
            <a:off x="7937950" y="6256075"/>
            <a:ext cx="897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轉換後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cc1f623f5a_0_10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Data Augmentation(續)</a:t>
            </a:r>
            <a:endParaRPr/>
          </a:p>
        </p:txBody>
      </p:sp>
      <p:pic>
        <p:nvPicPr>
          <p:cNvPr id="243" name="Google Shape;243;gcc1f623f5a_0_100"/>
          <p:cNvPicPr preferRelativeResize="0"/>
          <p:nvPr/>
        </p:nvPicPr>
        <p:blipFill rotWithShape="1">
          <a:blip r:embed="rId3">
            <a:alphaModFix/>
          </a:blip>
          <a:srcRect b="24225"/>
          <a:stretch/>
        </p:blipFill>
        <p:spPr>
          <a:xfrm>
            <a:off x="2367500" y="1878525"/>
            <a:ext cx="6148275" cy="482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ceeed3dac3_1_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調參設定</a:t>
            </a:r>
            <a:endParaRPr/>
          </a:p>
        </p:txBody>
      </p:sp>
      <p:sp>
        <p:nvSpPr>
          <p:cNvPr id="249" name="Google Shape;249;gceeed3dac3_1_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使用 efficient net b1模型、greedy方式(逐步選最好的參數，往下調)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調參項目：紅字是base版本(以前調參結果)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LR：[0.00001, </a:t>
            </a:r>
            <a:r>
              <a:rPr lang="en-US" sz="2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0.0001</a:t>
            </a:r>
            <a:r>
              <a:rPr lang="en-US" sz="2400">
                <a:latin typeface="Arial"/>
                <a:ea typeface="Arial"/>
                <a:cs typeface="Arial"/>
                <a:sym typeface="Arial"/>
              </a:rPr>
              <a:t>, 0.001, 0.01]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batch size：[8, </a:t>
            </a:r>
            <a:r>
              <a:rPr lang="en-US" sz="2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32</a:t>
            </a:r>
            <a:r>
              <a:rPr lang="en-US" sz="2400">
                <a:latin typeface="Arial"/>
                <a:ea typeface="Arial"/>
                <a:cs typeface="Arial"/>
                <a:sym typeface="Arial"/>
              </a:rPr>
              <a:t>, 64, 128]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batch_patience：[</a:t>
            </a:r>
            <a:r>
              <a:rPr lang="en-US" sz="2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en-US" sz="2400">
                <a:latin typeface="Arial"/>
                <a:ea typeface="Arial"/>
                <a:cs typeface="Arial"/>
                <a:sym typeface="Arial"/>
              </a:rPr>
              <a:t>, 5,10,15]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nepoch：[5, </a:t>
            </a:r>
            <a:r>
              <a:rPr lang="en-US" sz="2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20</a:t>
            </a:r>
            <a:r>
              <a:rPr lang="en-US" sz="2400">
                <a:latin typeface="Arial"/>
                <a:ea typeface="Arial"/>
                <a:cs typeface="Arial"/>
                <a:sym typeface="Arial"/>
              </a:rPr>
              <a:t>, 30, 50]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momentum：[</a:t>
            </a:r>
            <a:r>
              <a:rPr lang="en-US" sz="2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sz="2400">
                <a:latin typeface="Arial"/>
                <a:ea typeface="Arial"/>
                <a:cs typeface="Arial"/>
                <a:sym typeface="Arial"/>
              </a:rPr>
              <a:t>, 0.001, 0.01, 0.1]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weight_decay：[</a:t>
            </a:r>
            <a:r>
              <a:rPr lang="en-US" sz="2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sz="2400">
                <a:latin typeface="Arial"/>
                <a:ea typeface="Arial"/>
                <a:cs typeface="Arial"/>
                <a:sym typeface="Arial"/>
              </a:rPr>
              <a:t>, 0.0001, 0.001, 0.01]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ceeed3dac3_1_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調參結果</a:t>
            </a:r>
            <a:endParaRPr/>
          </a:p>
        </p:txBody>
      </p:sp>
      <p:graphicFrame>
        <p:nvGraphicFramePr>
          <p:cNvPr id="255" name="Google Shape;255;gceeed3dac3_1_5"/>
          <p:cNvGraphicFramePr/>
          <p:nvPr/>
        </p:nvGraphicFramePr>
        <p:xfrm>
          <a:off x="481025" y="1633550"/>
          <a:ext cx="3250400" cy="2285850"/>
        </p:xfrm>
        <a:graphic>
          <a:graphicData uri="http://schemas.openxmlformats.org/drawingml/2006/table">
            <a:tbl>
              <a:tblPr>
                <a:noFill/>
                <a:tableStyleId>{B1841D53-C7B8-4305-A002-D6427D3AB8FA}</a:tableStyleId>
              </a:tblPr>
              <a:tblGrid>
                <a:gridCol w="1625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25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/>
                        <a:t>learning rate</a:t>
                      </a:r>
                      <a:endParaRPr sz="18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/>
                        <a:t>test acc</a:t>
                      </a:r>
                      <a:endParaRPr sz="1800" b="1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0.00001</a:t>
                      </a: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0.675</a:t>
                      </a:r>
                      <a:endParaRPr sz="1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0.0001</a:t>
                      </a: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0.772</a:t>
                      </a:r>
                      <a:endParaRPr sz="1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0.001</a:t>
                      </a: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FF0000"/>
                          </a:solidFill>
                        </a:rPr>
                        <a:t>0.787</a:t>
                      </a:r>
                      <a:endParaRPr sz="1800">
                        <a:solidFill>
                          <a:srgbClr val="FF0000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0.01</a:t>
                      </a: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0.702</a:t>
                      </a:r>
                      <a:endParaRPr sz="1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256" name="Google Shape;256;gceeed3dac3_1_5"/>
          <p:cNvGraphicFramePr/>
          <p:nvPr/>
        </p:nvGraphicFramePr>
        <p:xfrm>
          <a:off x="4376750" y="1633550"/>
          <a:ext cx="3250400" cy="2285850"/>
        </p:xfrm>
        <a:graphic>
          <a:graphicData uri="http://schemas.openxmlformats.org/drawingml/2006/table">
            <a:tbl>
              <a:tblPr>
                <a:noFill/>
                <a:tableStyleId>{B1841D53-C7B8-4305-A002-D6427D3AB8FA}</a:tableStyleId>
              </a:tblPr>
              <a:tblGrid>
                <a:gridCol w="1625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25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/>
                        <a:t>batch size</a:t>
                      </a:r>
                      <a:endParaRPr sz="18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/>
                        <a:t>test acc</a:t>
                      </a:r>
                      <a:endParaRPr sz="1800" b="1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4</a:t>
                      </a: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0.662</a:t>
                      </a:r>
                      <a:endParaRPr sz="1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8</a:t>
                      </a: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FF0000"/>
                          </a:solidFill>
                        </a:rPr>
                        <a:t>0.747</a:t>
                      </a:r>
                      <a:endParaRPr sz="1800">
                        <a:solidFill>
                          <a:srgbClr val="FF0000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16</a:t>
                      </a: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0.741</a:t>
                      </a:r>
                      <a:endParaRPr sz="1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32</a:t>
                      </a: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0.758</a:t>
                      </a:r>
                      <a:endParaRPr sz="1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257" name="Google Shape;257;gceeed3dac3_1_5"/>
          <p:cNvGraphicFramePr/>
          <p:nvPr/>
        </p:nvGraphicFramePr>
        <p:xfrm>
          <a:off x="8103400" y="4233875"/>
          <a:ext cx="3557575" cy="2285875"/>
        </p:xfrm>
        <a:graphic>
          <a:graphicData uri="http://schemas.openxmlformats.org/drawingml/2006/table">
            <a:tbl>
              <a:tblPr>
                <a:noFill/>
                <a:tableStyleId>{B1841D53-C7B8-4305-A002-D6427D3AB8FA}</a:tableStyleId>
              </a:tblPr>
              <a:tblGrid>
                <a:gridCol w="2013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44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71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/>
                        <a:t>weight_decay</a:t>
                      </a:r>
                      <a:endParaRPr sz="18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/>
                        <a:t>test acc</a:t>
                      </a:r>
                      <a:endParaRPr sz="1800" b="1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1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</a:t>
                      </a: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FF0000"/>
                          </a:solidFill>
                        </a:rPr>
                        <a:t>0.764</a:t>
                      </a:r>
                      <a:endParaRPr sz="1800">
                        <a:solidFill>
                          <a:srgbClr val="FF0000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1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0.0001</a:t>
                      </a: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0.757</a:t>
                      </a:r>
                      <a:endParaRPr sz="1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1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0.001</a:t>
                      </a: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0.699</a:t>
                      </a:r>
                      <a:endParaRPr sz="1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1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0.01</a:t>
                      </a: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0.720</a:t>
                      </a:r>
                      <a:endParaRPr sz="1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258" name="Google Shape;258;gceeed3dac3_1_5"/>
          <p:cNvGraphicFramePr/>
          <p:nvPr/>
        </p:nvGraphicFramePr>
        <p:xfrm>
          <a:off x="481025" y="4171975"/>
          <a:ext cx="3250400" cy="2285850"/>
        </p:xfrm>
        <a:graphic>
          <a:graphicData uri="http://schemas.openxmlformats.org/drawingml/2006/table">
            <a:tbl>
              <a:tblPr>
                <a:noFill/>
                <a:tableStyleId>{B1841D53-C7B8-4305-A002-D6427D3AB8FA}</a:tableStyleId>
              </a:tblPr>
              <a:tblGrid>
                <a:gridCol w="1625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25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/>
                        <a:t>nepoch</a:t>
                      </a:r>
                      <a:endParaRPr sz="18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/>
                        <a:t>test acc</a:t>
                      </a:r>
                      <a:endParaRPr sz="1800" b="1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5</a:t>
                      </a: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0.723</a:t>
                      </a:r>
                      <a:endParaRPr sz="1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20</a:t>
                      </a: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0.700</a:t>
                      </a:r>
                      <a:endParaRPr sz="1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30</a:t>
                      </a: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0.702</a:t>
                      </a:r>
                      <a:endParaRPr sz="1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50</a:t>
                      </a: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FF0000"/>
                          </a:solidFill>
                        </a:rPr>
                        <a:t>0.760</a:t>
                      </a:r>
                      <a:endParaRPr sz="1800">
                        <a:solidFill>
                          <a:srgbClr val="FF0000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259" name="Google Shape;259;gceeed3dac3_1_5"/>
          <p:cNvGraphicFramePr/>
          <p:nvPr/>
        </p:nvGraphicFramePr>
        <p:xfrm>
          <a:off x="4376750" y="4171975"/>
          <a:ext cx="3250400" cy="2285850"/>
        </p:xfrm>
        <a:graphic>
          <a:graphicData uri="http://schemas.openxmlformats.org/drawingml/2006/table">
            <a:tbl>
              <a:tblPr>
                <a:noFill/>
                <a:tableStyleId>{B1841D53-C7B8-4305-A002-D6427D3AB8FA}</a:tableStyleId>
              </a:tblPr>
              <a:tblGrid>
                <a:gridCol w="1625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25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/>
                        <a:t>momentum</a:t>
                      </a:r>
                      <a:endParaRPr sz="18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/>
                        <a:t>test acc</a:t>
                      </a:r>
                      <a:endParaRPr sz="1800" b="1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</a:t>
                      </a: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0.742</a:t>
                      </a:r>
                      <a:endParaRPr sz="1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0.001</a:t>
                      </a: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0.708</a:t>
                      </a:r>
                      <a:endParaRPr sz="1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0.01</a:t>
                      </a: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FF0000"/>
                          </a:solidFill>
                        </a:rPr>
                        <a:t>0.770</a:t>
                      </a:r>
                      <a:endParaRPr sz="1800">
                        <a:solidFill>
                          <a:srgbClr val="FF0000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0.1</a:t>
                      </a: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0.723</a:t>
                      </a:r>
                      <a:endParaRPr sz="1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260" name="Google Shape;260;gceeed3dac3_1_5"/>
          <p:cNvGraphicFramePr/>
          <p:nvPr/>
        </p:nvGraphicFramePr>
        <p:xfrm>
          <a:off x="8103400" y="1633550"/>
          <a:ext cx="3421900" cy="2285875"/>
        </p:xfrm>
        <a:graphic>
          <a:graphicData uri="http://schemas.openxmlformats.org/drawingml/2006/table">
            <a:tbl>
              <a:tblPr>
                <a:noFill/>
                <a:tableStyleId>{B1841D53-C7B8-4305-A002-D6427D3AB8FA}</a:tableStyleId>
              </a:tblPr>
              <a:tblGrid>
                <a:gridCol w="1899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2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71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/>
                        <a:t>batch_patience</a:t>
                      </a:r>
                      <a:endParaRPr sz="18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/>
                        <a:t>test acc</a:t>
                      </a:r>
                      <a:endParaRPr sz="1800" b="1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1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2</a:t>
                      </a: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0.761</a:t>
                      </a:r>
                      <a:endParaRPr sz="1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1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5</a:t>
                      </a: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0.763</a:t>
                      </a:r>
                      <a:endParaRPr sz="1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1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10</a:t>
                      </a: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0.762</a:t>
                      </a:r>
                      <a:endParaRPr sz="1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1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15</a:t>
                      </a: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FF0000"/>
                          </a:solidFill>
                        </a:rPr>
                        <a:t>0.764</a:t>
                      </a:r>
                      <a:endParaRPr sz="1800">
                        <a:solidFill>
                          <a:srgbClr val="FF0000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c7ccb050c1_1_3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建模 -- 統整</a:t>
            </a:r>
            <a:endParaRPr/>
          </a:p>
        </p:txBody>
      </p:sp>
      <p:graphicFrame>
        <p:nvGraphicFramePr>
          <p:cNvPr id="266" name="Google Shape;266;gc7ccb050c1_1_32"/>
          <p:cNvGraphicFramePr/>
          <p:nvPr/>
        </p:nvGraphicFramePr>
        <p:xfrm>
          <a:off x="765000" y="1488925"/>
          <a:ext cx="10287000" cy="1706760"/>
        </p:xfrm>
        <a:graphic>
          <a:graphicData uri="http://schemas.openxmlformats.org/drawingml/2006/table">
            <a:tbl>
              <a:tblPr>
                <a:noFill/>
                <a:tableStyleId>{B1841D53-C7B8-4305-A002-D6427D3AB8FA}</a:tableStyleId>
              </a:tblPr>
              <a:tblGrid>
                <a:gridCol w="5143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43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/>
                        <a:t>模型</a:t>
                      </a:r>
                      <a:endParaRPr sz="1600" b="1"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/>
                        <a:t>Accuracy</a:t>
                      </a:r>
                      <a:endParaRPr sz="1600" b="1"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Random Forest (Baseline)</a:t>
                      </a:r>
                      <a:endParaRPr sz="16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0.41</a:t>
                      </a:r>
                      <a:endParaRPr sz="16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Resnet50</a:t>
                      </a:r>
                      <a:endParaRPr sz="16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0.67</a:t>
                      </a:r>
                      <a:endParaRPr sz="16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Efficient net</a:t>
                      </a:r>
                      <a:endParaRPr sz="16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FF0000"/>
                          </a:solidFill>
                        </a:rPr>
                        <a:t>0.78</a:t>
                      </a:r>
                      <a:endParaRPr sz="1600">
                        <a:solidFill>
                          <a:srgbClr val="FF0000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267" name="Google Shape;267;gc7ccb050c1_1_32"/>
          <p:cNvPicPr preferRelativeResize="0"/>
          <p:nvPr/>
        </p:nvPicPr>
        <p:blipFill rotWithShape="1">
          <a:blip r:embed="rId3">
            <a:alphaModFix/>
          </a:blip>
          <a:srcRect t="17259"/>
          <a:stretch/>
        </p:blipFill>
        <p:spPr>
          <a:xfrm>
            <a:off x="6808325" y="3526600"/>
            <a:ext cx="3901185" cy="289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gc7ccb050c1_1_32"/>
          <p:cNvPicPr preferRelativeResize="0"/>
          <p:nvPr/>
        </p:nvPicPr>
        <p:blipFill rotWithShape="1">
          <a:blip r:embed="rId4">
            <a:alphaModFix/>
          </a:blip>
          <a:srcRect t="5908"/>
          <a:stretch/>
        </p:blipFill>
        <p:spPr>
          <a:xfrm>
            <a:off x="1770225" y="3526600"/>
            <a:ext cx="3715100" cy="2893075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gc7ccb050c1_1_32"/>
          <p:cNvSpPr txBox="1"/>
          <p:nvPr/>
        </p:nvSpPr>
        <p:spPr>
          <a:xfrm>
            <a:off x="2871500" y="6380200"/>
            <a:ext cx="20031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chemeClr val="dk1"/>
                </a:solidFill>
              </a:rPr>
              <a:t>Random Forest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0" name="Google Shape;270;gc7ccb050c1_1_32"/>
          <p:cNvSpPr txBox="1"/>
          <p:nvPr/>
        </p:nvSpPr>
        <p:spPr>
          <a:xfrm>
            <a:off x="8332675" y="6380200"/>
            <a:ext cx="20031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Resnet50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ceeed3dac3_2_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目錄</a:t>
            </a:r>
            <a:endParaRPr/>
          </a:p>
        </p:txBody>
      </p:sp>
      <p:sp>
        <p:nvSpPr>
          <p:cNvPr id="92" name="Google Shape;92;gceeed3dac3_2_1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38150" algn="l" rtl="0">
              <a:spcBef>
                <a:spcPts val="0"/>
              </a:spcBef>
              <a:spcAft>
                <a:spcPts val="0"/>
              </a:spcAft>
              <a:buSzPts val="3300"/>
              <a:buChar char="•"/>
            </a:pPr>
            <a:r>
              <a:rPr lang="en-US" sz="3300"/>
              <a:t>batch_1 資料集</a:t>
            </a:r>
            <a:endParaRPr sz="3300"/>
          </a:p>
          <a:p>
            <a:pPr marL="457200" lvl="0" indent="-438150" algn="l" rtl="0">
              <a:spcBef>
                <a:spcPts val="0"/>
              </a:spcBef>
              <a:spcAft>
                <a:spcPts val="0"/>
              </a:spcAft>
              <a:buSzPts val="3300"/>
              <a:buChar char="•"/>
            </a:pPr>
            <a:r>
              <a:rPr lang="en-US" sz="3300"/>
              <a:t>前處理</a:t>
            </a:r>
            <a:endParaRPr sz="3300"/>
          </a:p>
          <a:p>
            <a:pPr marL="457200" lvl="0" indent="-438150" algn="l" rtl="0">
              <a:spcBef>
                <a:spcPts val="0"/>
              </a:spcBef>
              <a:spcAft>
                <a:spcPts val="0"/>
              </a:spcAft>
              <a:buSzPts val="3300"/>
              <a:buChar char="•"/>
            </a:pPr>
            <a:r>
              <a:rPr lang="en-US" sz="3300"/>
              <a:t>建模</a:t>
            </a:r>
            <a:endParaRPr sz="3300"/>
          </a:p>
          <a:p>
            <a:pPr marL="457200" lvl="0" indent="-438150" algn="l" rtl="0">
              <a:spcBef>
                <a:spcPts val="0"/>
              </a:spcBef>
              <a:spcAft>
                <a:spcPts val="0"/>
              </a:spcAft>
              <a:buSzPts val="3300"/>
              <a:buChar char="•"/>
            </a:pPr>
            <a:r>
              <a:rPr lang="en-US" sz="3300"/>
              <a:t>討論與結論</a:t>
            </a:r>
            <a:endParaRPr sz="33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c7ccb050c1_1_3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建模 -- Efficient net</a:t>
            </a:r>
            <a:endParaRPr/>
          </a:p>
        </p:txBody>
      </p:sp>
      <p:pic>
        <p:nvPicPr>
          <p:cNvPr id="276" name="Google Shape;276;gc7ccb050c1_1_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46925" y="1690825"/>
            <a:ext cx="4895850" cy="479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ceeed3dac3_2_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模型分對的圖</a:t>
            </a:r>
            <a:endParaRPr/>
          </a:p>
        </p:txBody>
      </p:sp>
      <p:grpSp>
        <p:nvGrpSpPr>
          <p:cNvPr id="282" name="Google Shape;282;gceeed3dac3_2_16"/>
          <p:cNvGrpSpPr/>
          <p:nvPr/>
        </p:nvGrpSpPr>
        <p:grpSpPr>
          <a:xfrm>
            <a:off x="371475" y="1784000"/>
            <a:ext cx="10982325" cy="4324350"/>
            <a:chOff x="371475" y="1784000"/>
            <a:chExt cx="10982325" cy="4324350"/>
          </a:xfrm>
        </p:grpSpPr>
        <p:pic>
          <p:nvPicPr>
            <p:cNvPr id="283" name="Google Shape;283;gceeed3dac3_2_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71475" y="1784000"/>
              <a:ext cx="10982325" cy="43243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4" name="Google Shape;284;gceeed3dac3_2_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762488" y="1817325"/>
              <a:ext cx="2200275" cy="42576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ceeed3dac3_2_2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模型分錯的圖</a:t>
            </a:r>
            <a:endParaRPr/>
          </a:p>
        </p:txBody>
      </p:sp>
      <p:pic>
        <p:nvPicPr>
          <p:cNvPr id="290" name="Google Shape;290;gceeed3dac3_2_21"/>
          <p:cNvPicPr preferRelativeResize="0"/>
          <p:nvPr/>
        </p:nvPicPr>
        <p:blipFill rotWithShape="1">
          <a:blip r:embed="rId3">
            <a:alphaModFix/>
          </a:blip>
          <a:srcRect r="20413"/>
          <a:stretch/>
        </p:blipFill>
        <p:spPr>
          <a:xfrm>
            <a:off x="152400" y="1843225"/>
            <a:ext cx="8884276" cy="438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gceeed3dac3_2_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01063" y="1919425"/>
            <a:ext cx="2162175" cy="430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c7ccb050c1_1_4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討論與結論</a:t>
            </a:r>
            <a:endParaRPr/>
          </a:p>
        </p:txBody>
      </p:sp>
      <p:sp>
        <p:nvSpPr>
          <p:cNvPr id="297" name="Google Shape;297;gc7ccb050c1_1_4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63084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產出一個 pattern 分類模型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測試集可達 78%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從各個類別的 precision recall f1 來看，f1-score較高的類別分別為 2 (camouflage)、3(floral)、6(melange)、8(plaids)、9(solid)、11(strips) 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各類別f1-score高到低與訓練集的數量有關 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之後提供相關的 ipynb檔案 (batch1_eda、preprocessing、model)，以及一個py檔可以吃input丟output</a:t>
            </a:r>
            <a:endParaRPr/>
          </a:p>
        </p:txBody>
      </p:sp>
      <p:pic>
        <p:nvPicPr>
          <p:cNvPr id="298" name="Google Shape;298;gc7ccb050c1_1_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17300" y="1690825"/>
            <a:ext cx="4895850" cy="479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c7ccb050c1_1_4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gc7ccb050c1_1_4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05" name="Google Shape;305;gc7ccb050c1_1_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6"/>
            <a:ext cx="12192074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c5ad09aa43_0_45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batch_1 資料集</a:t>
            </a:r>
            <a:endParaRPr/>
          </a:p>
        </p:txBody>
      </p:sp>
      <p:sp>
        <p:nvSpPr>
          <p:cNvPr id="98" name="Google Shape;98;gc5ad09aa43_0_455"/>
          <p:cNvSpPr txBox="1">
            <a:spLocks noGrp="1"/>
          </p:cNvSpPr>
          <p:nvPr>
            <p:ph type="body" idx="1"/>
          </p:nvPr>
        </p:nvSpPr>
        <p:spPr>
          <a:xfrm>
            <a:off x="928600" y="1791750"/>
            <a:ext cx="105156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Pattern(y label): </a:t>
            </a:r>
            <a:endParaRPr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12種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分別為 abstract, animal print, camouflage, floral, geometric, ikat, melange, placement, plaids, solid, spots, strips</a:t>
            </a:r>
            <a:endParaRPr/>
          </a:p>
        </p:txBody>
      </p:sp>
      <p:pic>
        <p:nvPicPr>
          <p:cNvPr id="99" name="Google Shape;99;gc5ad09aa43_0_4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2074" y="3885124"/>
            <a:ext cx="2468450" cy="2782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gc5ad09aa43_0_4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64588" y="3936462"/>
            <a:ext cx="2468450" cy="26798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gc5ad09aa43_0_4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45375" y="3955162"/>
            <a:ext cx="2468450" cy="26424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gc5ad09aa43_0_45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095350" y="3976088"/>
            <a:ext cx="2468450" cy="26005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ce6f6746db_0_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batch_1 資料集(續)</a:t>
            </a:r>
            <a:endParaRPr/>
          </a:p>
        </p:txBody>
      </p:sp>
      <p:pic>
        <p:nvPicPr>
          <p:cNvPr id="108" name="Google Shape;108;gce6f6746db_0_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9500" y="1607125"/>
            <a:ext cx="2486025" cy="25955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gce6f6746db_0_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58600" y="1607125"/>
            <a:ext cx="2229500" cy="268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gce6f6746db_0_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60900" y="1529850"/>
            <a:ext cx="2486025" cy="2807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gce6f6746db_0_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819725" y="1529850"/>
            <a:ext cx="2744121" cy="280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gce6f6746db_0_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03525" y="4246025"/>
            <a:ext cx="1985330" cy="2595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gce6f6746db_0_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806074" y="4310900"/>
            <a:ext cx="2229500" cy="24658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gce6f6746db_0_1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497938" y="4337800"/>
            <a:ext cx="1859416" cy="252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gce6f6746db_0_1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9044987" y="4310900"/>
            <a:ext cx="2293610" cy="246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ce6f6746db_0_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batch_1 資料集 (續)</a:t>
            </a:r>
            <a:endParaRPr/>
          </a:p>
        </p:txBody>
      </p:sp>
      <p:sp>
        <p:nvSpPr>
          <p:cNvPr id="121" name="Google Shape;121;gce6f6746db_0_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共有10363筆資料，(原有 11548 筆資料扣除不是衣服或是褲子的資料400 筆，不是目標pattern的資料785筆)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註: 目前使用 batch1 資料，batch2 batch3需要等更新後的標籤檔</a:t>
            </a:r>
            <a:endParaRPr/>
          </a:p>
        </p:txBody>
      </p:sp>
      <p:pic>
        <p:nvPicPr>
          <p:cNvPr id="122" name="Google Shape;122;gce6f6746db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36138" y="3782575"/>
            <a:ext cx="2668647" cy="27547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3" name="Google Shape;123;gce6f6746db_0_0"/>
          <p:cNvGrpSpPr/>
          <p:nvPr/>
        </p:nvGrpSpPr>
        <p:grpSpPr>
          <a:xfrm>
            <a:off x="6601759" y="3782578"/>
            <a:ext cx="2854111" cy="2754719"/>
            <a:chOff x="6635788" y="3192713"/>
            <a:chExt cx="3665225" cy="3537588"/>
          </a:xfrm>
        </p:grpSpPr>
        <p:pic>
          <p:nvPicPr>
            <p:cNvPr id="124" name="Google Shape;124;gce6f6746db_0_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748188" y="3968050"/>
              <a:ext cx="3552825" cy="2762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5" name="Google Shape;125;gce6f6746db_0_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635788" y="3192713"/>
              <a:ext cx="3619500" cy="8667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c5ad09aa43_0_46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類別舉例 -- Plaids 類別</a:t>
            </a:r>
            <a:endParaRPr/>
          </a:p>
        </p:txBody>
      </p:sp>
      <p:pic>
        <p:nvPicPr>
          <p:cNvPr id="131" name="Google Shape;131;gc5ad09aa43_0_4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6172" y="2017047"/>
            <a:ext cx="8915300" cy="4553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c5ad09aa43_0_46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類別舉例 -- Camouflage 類別</a:t>
            </a:r>
            <a:endParaRPr/>
          </a:p>
        </p:txBody>
      </p:sp>
      <p:pic>
        <p:nvPicPr>
          <p:cNvPr id="137" name="Google Shape;137;gc5ad09aa43_0_4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4675" y="2021900"/>
            <a:ext cx="9041575" cy="455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c5ad09aa43_0_47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類別舉例 -- Spots 類別</a:t>
            </a:r>
            <a:endParaRPr/>
          </a:p>
        </p:txBody>
      </p:sp>
      <p:pic>
        <p:nvPicPr>
          <p:cNvPr id="143" name="Google Shape;143;gc5ad09aa43_0_4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8825" y="1934825"/>
            <a:ext cx="8985024" cy="464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c5ad09aa43_0_47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切割圖片</a:t>
            </a:r>
            <a:endParaRPr/>
          </a:p>
        </p:txBody>
      </p:sp>
      <p:sp>
        <p:nvSpPr>
          <p:cNvPr id="149" name="Google Shape;149;gc5ad09aa43_0_475"/>
          <p:cNvSpPr txBox="1">
            <a:spLocks noGrp="1"/>
          </p:cNvSpPr>
          <p:nvPr>
            <p:ph type="body" idx="1"/>
          </p:nvPr>
        </p:nvSpPr>
        <p:spPr>
          <a:xfrm>
            <a:off x="946725" y="1690825"/>
            <a:ext cx="105156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23850" algn="l" rtl="0">
              <a:spcBef>
                <a:spcPts val="1000"/>
              </a:spcBef>
              <a:spcAft>
                <a:spcPts val="0"/>
              </a:spcAft>
              <a:buSzPts val="1500"/>
              <a:buChar char="•"/>
            </a:pPr>
            <a:r>
              <a:rPr lang="en-US" sz="2500"/>
              <a:t>將圖片進行切割，讓衣服褲子更加突顯。</a:t>
            </a:r>
            <a:endParaRPr sz="2500"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•"/>
            </a:pPr>
            <a:r>
              <a:rPr lang="en-US" sz="2200"/>
              <a:t>預計使用 opencv 提供的 upper body, lower body，效果不理想，先不使用。</a:t>
            </a:r>
            <a:endParaRPr sz="2200"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•"/>
            </a:pPr>
            <a:r>
              <a:rPr lang="en-US" sz="2200"/>
              <a:t>預計使用 openpose提供的動作辨識，但是安裝較複雜，且目前方式已可達成目標，先不使用。</a:t>
            </a:r>
            <a:endParaRPr sz="22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使用 opencv提供的臉部辨識。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所有衣服褲子，被分成上、下半身，有、沒有人臉，4種情況。</a:t>
            </a:r>
            <a:endParaRPr/>
          </a:p>
        </p:txBody>
      </p:sp>
      <p:sp>
        <p:nvSpPr>
          <p:cNvPr id="150" name="Google Shape;150;gc5ad09aa43_0_475"/>
          <p:cNvSpPr/>
          <p:nvPr/>
        </p:nvSpPr>
        <p:spPr>
          <a:xfrm>
            <a:off x="1499875" y="3947025"/>
            <a:ext cx="1855200" cy="20427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gc5ad09aa43_0_475"/>
          <p:cNvSpPr/>
          <p:nvPr/>
        </p:nvSpPr>
        <p:spPr>
          <a:xfrm>
            <a:off x="1786050" y="4243075"/>
            <a:ext cx="1253100" cy="13257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52" name="Google Shape;152;gc5ad09aa43_0_475"/>
          <p:cNvCxnSpPr/>
          <p:nvPr/>
        </p:nvCxnSpPr>
        <p:spPr>
          <a:xfrm flipH="1">
            <a:off x="1855225" y="4284236"/>
            <a:ext cx="335400" cy="329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3" name="Google Shape;153;gc5ad09aa43_0_475"/>
          <p:cNvCxnSpPr>
            <a:stCxn id="151" idx="3"/>
          </p:cNvCxnSpPr>
          <p:nvPr/>
        </p:nvCxnSpPr>
        <p:spPr>
          <a:xfrm flipH="1">
            <a:off x="2412750" y="4905925"/>
            <a:ext cx="626400" cy="663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4" name="Google Shape;154;gc5ad09aa43_0_475"/>
          <p:cNvCxnSpPr>
            <a:stCxn id="151" idx="0"/>
          </p:cNvCxnSpPr>
          <p:nvPr/>
        </p:nvCxnSpPr>
        <p:spPr>
          <a:xfrm flipH="1">
            <a:off x="1786200" y="4243075"/>
            <a:ext cx="626400" cy="663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5" name="Google Shape;155;gc5ad09aa43_0_475"/>
          <p:cNvCxnSpPr/>
          <p:nvPr/>
        </p:nvCxnSpPr>
        <p:spPr>
          <a:xfrm flipH="1">
            <a:off x="1835500" y="4300717"/>
            <a:ext cx="878100" cy="880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6" name="Google Shape;156;gc5ad09aa43_0_475"/>
          <p:cNvCxnSpPr/>
          <p:nvPr/>
        </p:nvCxnSpPr>
        <p:spPr>
          <a:xfrm flipH="1">
            <a:off x="1845325" y="4292476"/>
            <a:ext cx="1164300" cy="1193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7" name="Google Shape;157;gc5ad09aa43_0_475"/>
          <p:cNvCxnSpPr/>
          <p:nvPr/>
        </p:nvCxnSpPr>
        <p:spPr>
          <a:xfrm flipH="1">
            <a:off x="2082050" y="4564204"/>
            <a:ext cx="917700" cy="987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8" name="Google Shape;158;gc5ad09aa43_0_475"/>
          <p:cNvCxnSpPr/>
          <p:nvPr/>
        </p:nvCxnSpPr>
        <p:spPr>
          <a:xfrm flipH="1">
            <a:off x="2703850" y="5239425"/>
            <a:ext cx="325500" cy="329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59" name="Google Shape;159;gc5ad09aa43_0_4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3100" y="3951125"/>
            <a:ext cx="2263900" cy="23704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gc5ad09aa43_0_4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06800" y="3947025"/>
            <a:ext cx="4478801" cy="2370425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gc5ad09aa43_0_475"/>
          <p:cNvSpPr txBox="1"/>
          <p:nvPr/>
        </p:nvSpPr>
        <p:spPr>
          <a:xfrm>
            <a:off x="1440625" y="4705825"/>
            <a:ext cx="414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0.2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gc5ad09aa43_0_475"/>
          <p:cNvSpPr txBox="1"/>
          <p:nvPr/>
        </p:nvSpPr>
        <p:spPr>
          <a:xfrm>
            <a:off x="2999750" y="4768275"/>
            <a:ext cx="49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0.2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gc5ad09aa43_0_475"/>
          <p:cNvSpPr txBox="1"/>
          <p:nvPr/>
        </p:nvSpPr>
        <p:spPr>
          <a:xfrm>
            <a:off x="2205300" y="5568850"/>
            <a:ext cx="414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0.2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gc5ad09aa43_0_475"/>
          <p:cNvSpPr txBox="1"/>
          <p:nvPr/>
        </p:nvSpPr>
        <p:spPr>
          <a:xfrm>
            <a:off x="2220175" y="3947025"/>
            <a:ext cx="626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0.15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665</Words>
  <Application>Microsoft Office PowerPoint</Application>
  <PresentationFormat>寬螢幕</PresentationFormat>
  <Paragraphs>196</Paragraphs>
  <Slides>24</Slides>
  <Notes>24</Notes>
  <HiddenSlides>0</HiddenSlides>
  <MMClips>0</MMClips>
  <ScaleCrop>false</ScaleCrop>
  <HeadingPairs>
    <vt:vector size="6" baseType="variant">
      <vt:variant>
        <vt:lpstr>使用字型</vt:lpstr>
      </vt:variant>
      <vt:variant>
        <vt:i4>2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24</vt:i4>
      </vt:variant>
    </vt:vector>
  </HeadingPairs>
  <TitlesOfParts>
    <vt:vector size="27" baseType="lpstr">
      <vt:lpstr>Arial</vt:lpstr>
      <vt:lpstr>Calibri</vt:lpstr>
      <vt:lpstr>Office 佈景主題</vt:lpstr>
      <vt:lpstr>服飾 pattern 辨識</vt:lpstr>
      <vt:lpstr>目錄</vt:lpstr>
      <vt:lpstr>batch_1 資料集</vt:lpstr>
      <vt:lpstr>batch_1 資料集(續)</vt:lpstr>
      <vt:lpstr>batch_1 資料集 (續)</vt:lpstr>
      <vt:lpstr>類別舉例 -- Plaids 類別</vt:lpstr>
      <vt:lpstr>類別舉例 -- Camouflage 類別</vt:lpstr>
      <vt:lpstr>類別舉例 -- Spots 類別</vt:lpstr>
      <vt:lpstr>切割圖片</vt:lpstr>
      <vt:lpstr>切割圖片(續)</vt:lpstr>
      <vt:lpstr>切割圖片(續)</vt:lpstr>
      <vt:lpstr>切割資料集</vt:lpstr>
      <vt:lpstr>Oversampling</vt:lpstr>
      <vt:lpstr>Data Augmentation</vt:lpstr>
      <vt:lpstr>Data Augmentation(續)</vt:lpstr>
      <vt:lpstr>Data Augmentation(續)</vt:lpstr>
      <vt:lpstr>調參設定</vt:lpstr>
      <vt:lpstr>調參結果</vt:lpstr>
      <vt:lpstr>建模 -- 統整</vt:lpstr>
      <vt:lpstr>建模 -- Efficient net</vt:lpstr>
      <vt:lpstr>模型分對的圖</vt:lpstr>
      <vt:lpstr>模型分錯的圖</vt:lpstr>
      <vt:lpstr>討論與結論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服飾 pattern 辨識</dc:title>
  <dc:creator>顏煥勳</dc:creator>
  <cp:lastModifiedBy>顏煥勳</cp:lastModifiedBy>
  <cp:revision>1</cp:revision>
  <dcterms:created xsi:type="dcterms:W3CDTF">2020-12-17T15:01:31Z</dcterms:created>
  <dcterms:modified xsi:type="dcterms:W3CDTF">2021-04-08T13:42:56Z</dcterms:modified>
</cp:coreProperties>
</file>